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cs-CZ" smtClean="0"/>
              <a:t>Kliknutím lze upravit styl.</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5/17/2016</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597397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tický obrázek s popiskem">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cs-CZ" smtClean="0"/>
              <a:t>Kliknutím lze upravit styl.</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smtClean="0"/>
              <a:t>Kliknutím na ikonu přidáte obrázek.</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Date Placeholder 4"/>
          <p:cNvSpPr>
            <a:spLocks noGrp="1"/>
          </p:cNvSpPr>
          <p:nvPr>
            <p:ph type="dt" sz="half" idx="10"/>
          </p:nvPr>
        </p:nvSpPr>
        <p:spPr/>
        <p:txBody>
          <a:bodyPr/>
          <a:lstStyle/>
          <a:p>
            <a:fld id="{B61BEF0D-F0BB-DE4B-95CE-6DB70DBA9567}" type="datetimeFigureOut">
              <a:rPr lang="en-US" smtClean="0"/>
              <a:pPr/>
              <a:t>5/17/2016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340548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Název a popisek">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cs-CZ" smtClean="0"/>
              <a:t>Kliknutím lze upravit styl.</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B61BEF0D-F0BB-DE4B-95CE-6DB70DBA9567}" type="datetimeFigureOut">
              <a:rPr lang="en-US" smtClean="0"/>
              <a:pPr/>
              <a:t>5/17/2016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893521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ce s popiskem">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cs-CZ" smtClean="0"/>
              <a:t>Kliknutím lze upravit styl.</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smtClean="0"/>
              <a:t>Kliknutím lze upravit styly předlohy textu.</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B61BEF0D-F0BB-DE4B-95CE-6DB70DBA9567}" type="datetimeFigureOut">
              <a:rPr lang="en-US" smtClean="0"/>
              <a:pPr/>
              <a:t>5/17/2016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410625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Jmenovka">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cs-CZ" smtClean="0"/>
              <a:t>Kliknutím lze upravit styl.</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B61BEF0D-F0BB-DE4B-95CE-6DB70DBA9567}" type="datetimeFigureOut">
              <a:rPr lang="en-US" smtClean="0"/>
              <a:pPr/>
              <a:t>5/17/2016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543596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Jmenovka s citací">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cs-CZ" smtClean="0"/>
              <a:t>Kliknutím lze upravit styl.</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cs-CZ" smtClean="0"/>
              <a:t>Kliknutím lze upravit styly předlohy textu.</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B61BEF0D-F0BB-DE4B-95CE-6DB70DBA9567}" type="datetimeFigureOut">
              <a:rPr lang="en-US" smtClean="0"/>
              <a:pPr/>
              <a:t>5/17/2016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153655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ravda nebo nepravda">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cs-CZ" smtClean="0"/>
              <a:t>Kliknutím lze upravit styl.</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cs-CZ" smtClean="0"/>
              <a:t>Kliknutím lze upravit styly předlohy textu.</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B61BEF0D-F0BB-DE4B-95CE-6DB70DBA9567}" type="datetimeFigureOut">
              <a:rPr lang="en-US" smtClean="0"/>
              <a:pPr/>
              <a:t>5/17/2016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341709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cs-CZ" smtClean="0"/>
              <a:t>Kliknutím lze upravit styl.</a:t>
            </a:r>
            <a:endParaRPr lang="en-US" dirty="0"/>
          </a:p>
        </p:txBody>
      </p:sp>
      <p:sp>
        <p:nvSpPr>
          <p:cNvPr id="3" name="Vertical Text Placeholder 2"/>
          <p:cNvSpPr>
            <a:spLocks noGrp="1"/>
          </p:cNvSpPr>
          <p:nvPr>
            <p:ph type="body" orient="vert" idx="1"/>
          </p:nvPr>
        </p:nvSpPr>
        <p:spPr/>
        <p:txBody>
          <a:bodyPr vert="eaVert" ancho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580626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cs-CZ" smtClean="0"/>
              <a:t>Kliknutím lze upravit styl.</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064660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Content Placeholder 2"/>
          <p:cNvSpPr>
            <a:spLocks noGrp="1"/>
          </p:cNvSpPr>
          <p:nvPr>
            <p:ph idx="1"/>
          </p:nvPr>
        </p:nvSpPr>
        <p:spPr/>
        <p:txBody>
          <a:bodyPr anchor="ct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816189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cs-CZ" smtClean="0"/>
              <a:t>Kliknutím lze upravit styl.</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B61BEF0D-F0BB-DE4B-95CE-6DB70DBA9567}" type="datetimeFigureOut">
              <a:rPr lang="en-US" smtClean="0"/>
              <a:pPr/>
              <a:t>5/17/2016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555594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cs-CZ" smtClean="0"/>
              <a:t>Kliknutím lze upravit styl.</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5/17/2016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898150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smtClean="0"/>
              <a:t>Kliknutím lze upravit styl.</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5/17/2016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681831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5/17/2016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47949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5/17/2016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195386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cs-CZ" smtClean="0"/>
              <a:t>Kliknutím lze upravit styl.</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Date Placeholder 4"/>
          <p:cNvSpPr>
            <a:spLocks noGrp="1"/>
          </p:cNvSpPr>
          <p:nvPr>
            <p:ph type="dt" sz="half" idx="10"/>
          </p:nvPr>
        </p:nvSpPr>
        <p:spPr/>
        <p:txBody>
          <a:bodyPr/>
          <a:lstStyle/>
          <a:p>
            <a:fld id="{B61BEF0D-F0BB-DE4B-95CE-6DB70DBA9567}" type="datetimeFigureOut">
              <a:rPr lang="en-US" smtClean="0"/>
              <a:pPr/>
              <a:t>5/17/2016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72642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cs-CZ" smtClean="0"/>
              <a:t>Kliknutím lze upravit styl.</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smtClean="0"/>
              <a:t>Kliknutím na ikonu přidáte obrázek.</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Date Placeholder 4"/>
          <p:cNvSpPr>
            <a:spLocks noGrp="1"/>
          </p:cNvSpPr>
          <p:nvPr>
            <p:ph type="dt" sz="half" idx="10"/>
          </p:nvPr>
        </p:nvSpPr>
        <p:spPr/>
        <p:txBody>
          <a:bodyPr/>
          <a:lstStyle/>
          <a:p>
            <a:fld id="{B61BEF0D-F0BB-DE4B-95CE-6DB70DBA9567}" type="datetimeFigureOut">
              <a:rPr lang="en-US" smtClean="0"/>
              <a:pPr/>
              <a:t>5/17/2016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364399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cs-CZ" smtClean="0"/>
              <a:t>Kliknutím lze upravit styl.</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smtClean="0"/>
              <a:pPr/>
              <a:t>5/17/2016</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24884244"/>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 id="2147483685"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cs.wikipedia.org/wiki/Citace" TargetMode="External"/><Relationship Id="rId2" Type="http://schemas.openxmlformats.org/officeDocument/2006/relationships/hyperlink" Target="http://kamizdat.wz.cz/sloh/6/vytah.ht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sz="8000" b="1" smtClean="0">
                <a:solidFill>
                  <a:srgbClr val="C00000"/>
                </a:solidFill>
                <a:effectLst>
                  <a:outerShdw blurRad="38100" dist="38100" dir="2700000" algn="tl">
                    <a:srgbClr val="000000">
                      <a:alpha val="43137"/>
                    </a:srgbClr>
                  </a:outerShdw>
                </a:effectLst>
              </a:rPr>
              <a:t>Výtah </a:t>
            </a:r>
            <a:endParaRPr lang="cs-CZ" b="1" dirty="0">
              <a:solidFill>
                <a:srgbClr val="C00000"/>
              </a:solidFill>
              <a:effectLst>
                <a:outerShdw blurRad="38100" dist="38100" dir="2700000" algn="tl">
                  <a:srgbClr val="000000">
                    <a:alpha val="43137"/>
                  </a:srgbClr>
                </a:outerShdw>
              </a:effectLst>
            </a:endParaRPr>
          </a:p>
        </p:txBody>
      </p:sp>
      <p:sp>
        <p:nvSpPr>
          <p:cNvPr id="3" name="Podnadpis 2"/>
          <p:cNvSpPr>
            <a:spLocks noGrp="1"/>
          </p:cNvSpPr>
          <p:nvPr>
            <p:ph type="subTitle" idx="1"/>
          </p:nvPr>
        </p:nvSpPr>
        <p:spPr/>
        <p:txBody>
          <a:bodyPr/>
          <a:lstStyle/>
          <a:p>
            <a:r>
              <a:rPr lang="cs-CZ" dirty="0" smtClean="0"/>
              <a:t>7. ročník</a:t>
            </a:r>
          </a:p>
          <a:p>
            <a:r>
              <a:rPr lang="cs-CZ" dirty="0" smtClean="0"/>
              <a:t>Michaela Hantková</a:t>
            </a:r>
            <a:endParaRPr lang="cs-CZ" dirty="0"/>
          </a:p>
        </p:txBody>
      </p:sp>
    </p:spTree>
    <p:extLst>
      <p:ext uri="{BB962C8B-B14F-4D97-AF65-F5344CB8AC3E}">
        <p14:creationId xmlns:p14="http://schemas.microsoft.com/office/powerpoint/2010/main" val="9896831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z="4400" b="1" dirty="0" smtClean="0">
                <a:solidFill>
                  <a:srgbClr val="C00000"/>
                </a:solidFill>
                <a:effectLst>
                  <a:outerShdw blurRad="38100" dist="38100" dir="2700000" algn="tl">
                    <a:srgbClr val="000000">
                      <a:alpha val="43137"/>
                    </a:srgbClr>
                  </a:outerShdw>
                </a:effectLst>
              </a:rPr>
              <a:t>Charakteristika </a:t>
            </a:r>
            <a:endParaRPr lang="cs-CZ" b="1" dirty="0">
              <a:solidFill>
                <a:srgbClr val="C00000"/>
              </a:solidFill>
              <a:effectLst>
                <a:outerShdw blurRad="38100" dist="38100" dir="2700000" algn="tl">
                  <a:srgbClr val="000000">
                    <a:alpha val="43137"/>
                  </a:srgbClr>
                </a:outerShdw>
              </a:effectLst>
            </a:endParaRPr>
          </a:p>
        </p:txBody>
      </p:sp>
      <p:sp>
        <p:nvSpPr>
          <p:cNvPr id="3" name="Zástupný symbol pro obsah 2"/>
          <p:cNvSpPr>
            <a:spLocks noGrp="1"/>
          </p:cNvSpPr>
          <p:nvPr>
            <p:ph idx="1"/>
          </p:nvPr>
        </p:nvSpPr>
        <p:spPr>
          <a:xfrm>
            <a:off x="1484310" y="2086377"/>
            <a:ext cx="10299859" cy="4224271"/>
          </a:xfrm>
        </p:spPr>
        <p:txBody>
          <a:bodyPr>
            <a:normAutofit lnSpcReduction="10000"/>
          </a:bodyPr>
          <a:lstStyle/>
          <a:p>
            <a:r>
              <a:rPr lang="cs-CZ" sz="2800" dirty="0" smtClean="0"/>
              <a:t>Referát</a:t>
            </a:r>
          </a:p>
          <a:p>
            <a:r>
              <a:rPr lang="cs-CZ" sz="2800" dirty="0" smtClean="0"/>
              <a:t>Stručné zachycení nejdůležitějších údajů z textu</a:t>
            </a:r>
            <a:endParaRPr lang="cs-CZ" sz="2800" dirty="0" smtClean="0"/>
          </a:p>
          <a:p>
            <a:r>
              <a:rPr lang="cs-CZ" sz="2800" dirty="0" smtClean="0"/>
              <a:t>Psán ve větách</a:t>
            </a:r>
            <a:endParaRPr lang="cs-CZ" sz="2800" dirty="0" smtClean="0"/>
          </a:p>
          <a:p>
            <a:r>
              <a:rPr lang="cs-CZ" sz="2800" dirty="0" smtClean="0"/>
              <a:t>Respektuje stavbu původního textu – zachovány odstavce </a:t>
            </a:r>
          </a:p>
          <a:p>
            <a:r>
              <a:rPr lang="cs-CZ" sz="2800" dirty="0" smtClean="0"/>
              <a:t>Obsahuje zdroj </a:t>
            </a:r>
          </a:p>
          <a:p>
            <a:pPr lvl="1"/>
            <a:r>
              <a:rPr lang="cs-CZ" dirty="0" smtClean="0"/>
              <a:t>Kniha: Příjmení, jméno autora: Název. Místo vydání, nakladatelství, rok vydání</a:t>
            </a:r>
            <a:r>
              <a:rPr lang="cs-CZ" dirty="0"/>
              <a:t>, </a:t>
            </a:r>
            <a:r>
              <a:rPr lang="cs-CZ" dirty="0" smtClean="0"/>
              <a:t>číslo </a:t>
            </a:r>
            <a:r>
              <a:rPr lang="cs-CZ" dirty="0"/>
              <a:t>citované strany. </a:t>
            </a:r>
            <a:endParaRPr lang="cs-CZ" dirty="0" smtClean="0"/>
          </a:p>
          <a:p>
            <a:pPr lvl="1"/>
            <a:r>
              <a:rPr lang="cs-CZ" dirty="0" smtClean="0"/>
              <a:t>Webové stránky: Příjmení, jméno autora. Název </a:t>
            </a:r>
            <a:r>
              <a:rPr lang="cs-CZ" dirty="0"/>
              <a:t>stránky [online]. Místo: Datum vytvoření/datum aktualizace [datum citace]. &lt;Webová adresa&gt;</a:t>
            </a:r>
            <a:endParaRPr lang="cs-CZ" dirty="0"/>
          </a:p>
        </p:txBody>
      </p:sp>
    </p:spTree>
    <p:extLst>
      <p:ext uri="{BB962C8B-B14F-4D97-AF65-F5344CB8AC3E}">
        <p14:creationId xmlns:p14="http://schemas.microsoft.com/office/powerpoint/2010/main" val="18166189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z="4400" b="1" dirty="0" smtClean="0">
                <a:solidFill>
                  <a:srgbClr val="C00000"/>
                </a:solidFill>
                <a:effectLst>
                  <a:outerShdw blurRad="38100" dist="38100" dir="2700000" algn="tl">
                    <a:srgbClr val="000000">
                      <a:alpha val="43137"/>
                    </a:srgbClr>
                  </a:outerShdw>
                </a:effectLst>
              </a:rPr>
              <a:t>Jazyk </a:t>
            </a:r>
            <a:endParaRPr lang="cs-CZ" b="1" dirty="0">
              <a:solidFill>
                <a:srgbClr val="C00000"/>
              </a:solidFill>
              <a:effectLst>
                <a:outerShdw blurRad="38100" dist="38100" dir="2700000" algn="tl">
                  <a:srgbClr val="000000">
                    <a:alpha val="43137"/>
                  </a:srgbClr>
                </a:outerShdw>
              </a:effectLst>
            </a:endParaRPr>
          </a:p>
        </p:txBody>
      </p:sp>
      <p:sp>
        <p:nvSpPr>
          <p:cNvPr id="3" name="Zástupný symbol pro obsah 2"/>
          <p:cNvSpPr>
            <a:spLocks noGrp="1"/>
          </p:cNvSpPr>
          <p:nvPr>
            <p:ph idx="1"/>
          </p:nvPr>
        </p:nvSpPr>
        <p:spPr/>
        <p:txBody>
          <a:bodyPr>
            <a:normAutofit/>
          </a:bodyPr>
          <a:lstStyle/>
          <a:p>
            <a:r>
              <a:rPr lang="cs-CZ" sz="2800" dirty="0" smtClean="0"/>
              <a:t>Spisovný</a:t>
            </a:r>
          </a:p>
          <a:p>
            <a:r>
              <a:rPr lang="cs-CZ" sz="2800" dirty="0" smtClean="0"/>
              <a:t>Stejný jako jazyk původního textu </a:t>
            </a:r>
            <a:endParaRPr lang="cs-CZ" sz="2800" dirty="0" smtClean="0"/>
          </a:p>
          <a:p>
            <a:r>
              <a:rPr lang="cs-CZ" sz="2800" dirty="0" smtClean="0"/>
              <a:t>Zkrácené věty, pomlčky  </a:t>
            </a:r>
            <a:endParaRPr lang="cs-CZ" sz="2800" dirty="0" smtClean="0"/>
          </a:p>
        </p:txBody>
      </p:sp>
    </p:spTree>
    <p:extLst>
      <p:ext uri="{BB962C8B-B14F-4D97-AF65-F5344CB8AC3E}">
        <p14:creationId xmlns:p14="http://schemas.microsoft.com/office/powerpoint/2010/main" val="36235313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484310" y="273677"/>
            <a:ext cx="10018713" cy="730876"/>
          </a:xfrm>
        </p:spPr>
        <p:txBody>
          <a:bodyPr>
            <a:normAutofit fontScale="90000"/>
          </a:bodyPr>
          <a:lstStyle/>
          <a:p>
            <a:r>
              <a:rPr lang="cs-CZ" sz="4400" b="1" dirty="0" smtClean="0">
                <a:solidFill>
                  <a:srgbClr val="C00000"/>
                </a:solidFill>
                <a:effectLst>
                  <a:outerShdw blurRad="38100" dist="38100" dir="2700000" algn="tl">
                    <a:srgbClr val="000000">
                      <a:alpha val="43137"/>
                    </a:srgbClr>
                  </a:outerShdw>
                </a:effectLst>
              </a:rPr>
              <a:t>Příklad – původní text </a:t>
            </a:r>
            <a:endParaRPr lang="cs-CZ" b="1" dirty="0">
              <a:solidFill>
                <a:srgbClr val="C00000"/>
              </a:solidFill>
              <a:effectLst>
                <a:outerShdw blurRad="38100" dist="38100" dir="2700000" algn="tl">
                  <a:srgbClr val="000000">
                    <a:alpha val="43137"/>
                  </a:srgbClr>
                </a:outerShdw>
              </a:effectLst>
            </a:endParaRPr>
          </a:p>
        </p:txBody>
      </p:sp>
      <p:sp>
        <p:nvSpPr>
          <p:cNvPr id="3" name="Zástupný symbol pro obsah 2"/>
          <p:cNvSpPr>
            <a:spLocks noGrp="1"/>
          </p:cNvSpPr>
          <p:nvPr>
            <p:ph idx="1"/>
          </p:nvPr>
        </p:nvSpPr>
        <p:spPr>
          <a:xfrm>
            <a:off x="1484310" y="1004553"/>
            <a:ext cx="10544558" cy="5853447"/>
          </a:xfrm>
        </p:spPr>
        <p:txBody>
          <a:bodyPr>
            <a:normAutofit/>
          </a:bodyPr>
          <a:lstStyle/>
          <a:p>
            <a:pPr marL="0" indent="0">
              <a:buNone/>
            </a:pPr>
            <a:r>
              <a:rPr lang="cs-CZ" sz="1600" b="1" dirty="0" err="1"/>
              <a:t>Smilodon</a:t>
            </a:r>
            <a:r>
              <a:rPr lang="cs-CZ" sz="1600" b="1" dirty="0"/>
              <a:t> (šavlozubý tygr)</a:t>
            </a:r>
            <a:endParaRPr lang="cs-CZ" sz="1600" dirty="0"/>
          </a:p>
          <a:p>
            <a:pPr marL="0" indent="0">
              <a:buNone/>
            </a:pPr>
            <a:r>
              <a:rPr lang="cs-CZ" sz="1600" dirty="0"/>
              <a:t> </a:t>
            </a:r>
            <a:r>
              <a:rPr lang="cs-CZ" sz="1600" dirty="0" err="1"/>
              <a:t>Smilodon</a:t>
            </a:r>
            <a:r>
              <a:rPr lang="cs-CZ" sz="1600" dirty="0"/>
              <a:t> patřil do velmi rozmanité a úspěšné skupiny masožravců, která je dnes zcela vymřelá. </a:t>
            </a:r>
            <a:r>
              <a:rPr lang="cs-CZ" sz="1600" dirty="0" err="1"/>
              <a:t>Smilodon</a:t>
            </a:r>
            <a:r>
              <a:rPr lang="cs-CZ" sz="1600" dirty="0"/>
              <a:t> byl možná mrchožravý. Je to jeden z nejznámějších zástupců této čeledi.</a:t>
            </a:r>
            <a:br>
              <a:rPr lang="cs-CZ" sz="1600" dirty="0"/>
            </a:br>
            <a:r>
              <a:rPr lang="cs-CZ" sz="1600" dirty="0"/>
              <a:t>    Nejznámější nálezy fosilií </a:t>
            </a:r>
            <a:r>
              <a:rPr lang="cs-CZ" sz="1600" dirty="0" err="1"/>
              <a:t>smilodona</a:t>
            </a:r>
            <a:r>
              <a:rPr lang="cs-CZ" sz="1600" dirty="0"/>
              <a:t> byly objeveny v asfaltovém jezeru v </a:t>
            </a:r>
            <a:r>
              <a:rPr lang="cs-CZ" sz="1600" dirty="0" err="1"/>
              <a:t>Rancha</a:t>
            </a:r>
            <a:r>
              <a:rPr lang="cs-CZ" sz="1600" dirty="0"/>
              <a:t> La </a:t>
            </a:r>
            <a:r>
              <a:rPr lang="cs-CZ" sz="1600" dirty="0" err="1"/>
              <a:t>Brea</a:t>
            </a:r>
            <a:r>
              <a:rPr lang="cs-CZ" sz="1600" dirty="0"/>
              <a:t> u Los Angeles v Kalifornii. Kostry z tohoto naleziště patří především mladým jedincům. Původně to bylo napajedlo a zvířata sem chodila pít. Často však uvízla v lepkavém asfaltu, který vroubil břehy tohoto jezírka, a tak se stala lehce dosažitelnou kořistí. Asfalt se vytvořil z nafty, která prosákla k povrchu země, a jezírko se stalo lepkavou pastí pro zvířata, která žila v okolí.</a:t>
            </a:r>
            <a:br>
              <a:rPr lang="cs-CZ" sz="1600" dirty="0"/>
            </a:br>
            <a:r>
              <a:rPr lang="cs-CZ" sz="1600" dirty="0"/>
              <a:t>    </a:t>
            </a:r>
            <a:r>
              <a:rPr lang="cs-CZ" sz="1600" dirty="0" err="1"/>
              <a:t>Smilodon</a:t>
            </a:r>
            <a:r>
              <a:rPr lang="cs-CZ" sz="1600" dirty="0"/>
              <a:t> byl druhem </a:t>
            </a:r>
            <a:r>
              <a:rPr lang="cs-CZ" sz="1600" dirty="0" err="1"/>
              <a:t>machairodontů</a:t>
            </a:r>
            <a:r>
              <a:rPr lang="cs-CZ" sz="1600" dirty="0"/>
              <a:t>, který žil v Severní a Jižní Americe v době před 1.6 milionu let až před 8000 lety. Podle fosilních nálezů byl bez pochyb snadno zařazen mezi kočkovité šelmy, ale do jiné vývojové větve. Tyto šelmy měly zcela odlišnou techniku lovu kořisti než dnešní kočkovití. Současné kočkovité šelmy loví kořist tak, že dlouhým skokem jí skočí na šíji a zaseknou se do ní ostrými drápy, aby se nesmekly. Stiskem zubů a pootočením hlavy zlámou kořisti vaz.</a:t>
            </a:r>
            <a:br>
              <a:rPr lang="cs-CZ" sz="1600" dirty="0"/>
            </a:br>
            <a:r>
              <a:rPr lang="cs-CZ" sz="1600" dirty="0"/>
              <a:t>Nejprve se vědci domnívali, že </a:t>
            </a:r>
            <a:r>
              <a:rPr lang="cs-CZ" sz="1600" dirty="0" err="1"/>
              <a:t>smilodon</a:t>
            </a:r>
            <a:r>
              <a:rPr lang="cs-CZ" sz="1600" dirty="0"/>
              <a:t> zasahoval kořist hlubokými bodnými ranami a přetínal jí krevní tepny na šíji, čímž zvíře usmrtil. </a:t>
            </a:r>
            <a:r>
              <a:rPr lang="cs-CZ" sz="1600" dirty="0" err="1"/>
              <a:t>Smilodon</a:t>
            </a:r>
            <a:r>
              <a:rPr lang="cs-CZ" sz="1600" dirty="0"/>
              <a:t> má skutečně prodloužené špičáky s hranami ostrými jako nůž na maso, na kraji lehce zoubkované, a tak se mohl odvážit i na kořist, která byla podstatně větší než on.</a:t>
            </a:r>
            <a:br>
              <a:rPr lang="cs-CZ" sz="1600" dirty="0"/>
            </a:br>
            <a:r>
              <a:rPr lang="cs-CZ" sz="1600" dirty="0"/>
              <a:t>    Podle dnešních nálezů se ale usuzuje, že </a:t>
            </a:r>
            <a:r>
              <a:rPr lang="cs-CZ" sz="1600" dirty="0" err="1"/>
              <a:t>smilodon</a:t>
            </a:r>
            <a:r>
              <a:rPr lang="cs-CZ" sz="1600" dirty="0"/>
              <a:t> se živil spíše jiným způsobem, totiž mršinami. Silné zakřivení špičáků svědčí o tom, že zvíře nezasahovalo kořist hlubokými bodnými ranami, jenom ji těmito zuby rozpáralo nebo rozřízlo. </a:t>
            </a:r>
            <a:r>
              <a:rPr lang="cs-CZ" sz="1600" dirty="0" err="1"/>
              <a:t>Smilodon</a:t>
            </a:r>
            <a:r>
              <a:rPr lang="cs-CZ" sz="1600" dirty="0"/>
              <a:t> nebyl vybaven pro rychlý běh. Fosilní nálezy kostry dokazují, že měl poměrně krátké nohy a přitom robustní tělesnou stavbu, což nejsou nijak příznivé podmínky k rychlému běhu a k pronásledování kořisti.</a:t>
            </a:r>
            <a:br>
              <a:rPr lang="cs-CZ" sz="1600" dirty="0"/>
            </a:br>
            <a:r>
              <a:rPr lang="cs-CZ" sz="1600" dirty="0"/>
              <a:t>    Délka špičáků naznačuje, že </a:t>
            </a:r>
            <a:r>
              <a:rPr lang="cs-CZ" sz="1600" dirty="0" err="1"/>
              <a:t>smilodon</a:t>
            </a:r>
            <a:r>
              <a:rPr lang="cs-CZ" sz="1600" dirty="0"/>
              <a:t> dokázal tlamu do široka rozevřít. Podle odhadu to je úhel až 120 stupňů, dnes žijící lev dosáhne 65 stupňů.</a:t>
            </a:r>
            <a:br>
              <a:rPr lang="cs-CZ" sz="1600" dirty="0"/>
            </a:br>
            <a:r>
              <a:rPr lang="cs-CZ" sz="1600" dirty="0"/>
              <a:t>    Vyhynutí </a:t>
            </a:r>
            <a:r>
              <a:rPr lang="cs-CZ" sz="1600" dirty="0" err="1"/>
              <a:t>machairodontů</a:t>
            </a:r>
            <a:r>
              <a:rPr lang="cs-CZ" sz="1600" dirty="0"/>
              <a:t> souviselo nejspíše s vymizením velkých tlustokožců, kteří byli jejich hlavní kořistí. V Severní Americe byly v pleistocénu rozšířeny čtyři druh chobotnatců a byli zde rovněž rozšířeni zemní lenochodi.</a:t>
            </a:r>
            <a:endParaRPr lang="cs-CZ" sz="1600" dirty="0"/>
          </a:p>
        </p:txBody>
      </p:sp>
    </p:spTree>
    <p:extLst>
      <p:ext uri="{BB962C8B-B14F-4D97-AF65-F5344CB8AC3E}">
        <p14:creationId xmlns:p14="http://schemas.microsoft.com/office/powerpoint/2010/main" val="1124683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484310" y="273677"/>
            <a:ext cx="10018713" cy="730876"/>
          </a:xfrm>
        </p:spPr>
        <p:txBody>
          <a:bodyPr>
            <a:normAutofit fontScale="90000"/>
          </a:bodyPr>
          <a:lstStyle/>
          <a:p>
            <a:r>
              <a:rPr lang="cs-CZ" sz="4400" b="1" dirty="0" smtClean="0">
                <a:solidFill>
                  <a:srgbClr val="C00000"/>
                </a:solidFill>
                <a:effectLst>
                  <a:outerShdw blurRad="38100" dist="38100" dir="2700000" algn="tl">
                    <a:srgbClr val="000000">
                      <a:alpha val="43137"/>
                    </a:srgbClr>
                  </a:outerShdw>
                </a:effectLst>
              </a:rPr>
              <a:t>Příklad – výtah</a:t>
            </a:r>
            <a:endParaRPr lang="cs-CZ" b="1" dirty="0">
              <a:solidFill>
                <a:srgbClr val="C00000"/>
              </a:solidFill>
              <a:effectLst>
                <a:outerShdw blurRad="38100" dist="38100" dir="2700000" algn="tl">
                  <a:srgbClr val="000000">
                    <a:alpha val="43137"/>
                  </a:srgbClr>
                </a:outerShdw>
              </a:effectLst>
            </a:endParaRPr>
          </a:p>
        </p:txBody>
      </p:sp>
      <p:sp>
        <p:nvSpPr>
          <p:cNvPr id="3" name="Zástupný symbol pro obsah 2"/>
          <p:cNvSpPr>
            <a:spLocks noGrp="1"/>
          </p:cNvSpPr>
          <p:nvPr>
            <p:ph idx="1"/>
          </p:nvPr>
        </p:nvSpPr>
        <p:spPr>
          <a:xfrm>
            <a:off x="1484310" y="1004553"/>
            <a:ext cx="10544558" cy="5853447"/>
          </a:xfrm>
        </p:spPr>
        <p:txBody>
          <a:bodyPr>
            <a:normAutofit/>
          </a:bodyPr>
          <a:lstStyle/>
          <a:p>
            <a:pPr marL="0" indent="0">
              <a:buNone/>
            </a:pPr>
            <a:r>
              <a:rPr lang="cs-CZ" b="1" dirty="0" err="1"/>
              <a:t>Smilodon</a:t>
            </a:r>
            <a:r>
              <a:rPr lang="cs-CZ" b="1" dirty="0"/>
              <a:t> /šavlozubý tygr/</a:t>
            </a:r>
            <a:r>
              <a:rPr lang="cs-CZ" dirty="0"/>
              <a:t/>
            </a:r>
            <a:br>
              <a:rPr lang="cs-CZ" dirty="0"/>
            </a:br>
            <a:r>
              <a:rPr lang="cs-CZ" dirty="0"/>
              <a:t>    </a:t>
            </a:r>
            <a:r>
              <a:rPr lang="cs-CZ" dirty="0" err="1"/>
              <a:t>Smilodon</a:t>
            </a:r>
            <a:r>
              <a:rPr lang="cs-CZ" dirty="0"/>
              <a:t> patřil do skupiny masožravců a možná byl mrchožravý.</a:t>
            </a:r>
            <a:br>
              <a:rPr lang="cs-CZ" dirty="0"/>
            </a:br>
            <a:r>
              <a:rPr lang="cs-CZ" dirty="0"/>
              <a:t>    Nejznámější nálezy byly nalezeny v asfaltovém jezeru v Kalifornii.</a:t>
            </a:r>
            <a:br>
              <a:rPr lang="cs-CZ" dirty="0"/>
            </a:br>
            <a:r>
              <a:rPr lang="cs-CZ" dirty="0"/>
              <a:t>    </a:t>
            </a:r>
            <a:r>
              <a:rPr lang="cs-CZ" dirty="0" err="1"/>
              <a:t>Smilodon</a:t>
            </a:r>
            <a:r>
              <a:rPr lang="cs-CZ" dirty="0"/>
              <a:t> žil v Severní a Jižní Americe v době před 1.6 milionu let až před 8 000 lety.</a:t>
            </a:r>
            <a:br>
              <a:rPr lang="cs-CZ" dirty="0"/>
            </a:br>
            <a:r>
              <a:rPr lang="cs-CZ" dirty="0"/>
              <a:t>    </a:t>
            </a:r>
            <a:r>
              <a:rPr lang="cs-CZ" dirty="0" err="1"/>
              <a:t>Smilodon</a:t>
            </a:r>
            <a:r>
              <a:rPr lang="cs-CZ" dirty="0"/>
              <a:t> má skutečně prodloužené špičáky s hranami ostrými jako nůž na máslo, na kraji lehce zoubkované. Mohl si dovolit na větší zvířata než je on.</a:t>
            </a:r>
            <a:br>
              <a:rPr lang="cs-CZ" dirty="0"/>
            </a:br>
            <a:r>
              <a:rPr lang="cs-CZ" dirty="0"/>
              <a:t>    Silné zakřivení špičáků svědčí o tom, že zvíře nezasahovalo kořist hluboko bodnými ranami, jenom ji zuby rozpáralo nebo rozřízlo.</a:t>
            </a:r>
            <a:br>
              <a:rPr lang="cs-CZ" dirty="0"/>
            </a:br>
            <a:r>
              <a:rPr lang="cs-CZ" dirty="0"/>
              <a:t>    Dokázal otevřít tlamu až do úhlu 120 stupňů (lev dosáhne pouze 65 stupňů).</a:t>
            </a:r>
            <a:br>
              <a:rPr lang="cs-CZ" dirty="0"/>
            </a:br>
            <a:r>
              <a:rPr lang="cs-CZ" dirty="0"/>
              <a:t>    Vyhynutí </a:t>
            </a:r>
            <a:r>
              <a:rPr lang="cs-CZ" dirty="0" err="1"/>
              <a:t>machairodontů</a:t>
            </a:r>
            <a:r>
              <a:rPr lang="cs-CZ" dirty="0"/>
              <a:t> souviselo </a:t>
            </a:r>
            <a:r>
              <a:rPr lang="cs-CZ" dirty="0" smtClean="0"/>
              <a:t>s</a:t>
            </a:r>
            <a:r>
              <a:rPr lang="cs-CZ" dirty="0"/>
              <a:t> vyhynutím velkých tlustokožců, kteří byli hlavní kořistí</a:t>
            </a:r>
            <a:r>
              <a:rPr lang="cs-CZ" dirty="0" smtClean="0"/>
              <a:t>.</a:t>
            </a:r>
          </a:p>
          <a:p>
            <a:pPr marL="0" indent="0">
              <a:buNone/>
            </a:pPr>
            <a:endParaRPr lang="cs-CZ" dirty="0"/>
          </a:p>
          <a:p>
            <a:pPr marL="0" indent="0">
              <a:buNone/>
            </a:pPr>
            <a:r>
              <a:rPr lang="cs-CZ" u="sng" dirty="0" err="1"/>
              <a:t>Větvička,V</a:t>
            </a:r>
            <a:r>
              <a:rPr lang="cs-CZ" u="sng" dirty="0"/>
              <a:t>. - </a:t>
            </a:r>
            <a:r>
              <a:rPr lang="cs-CZ" u="sng" dirty="0" err="1"/>
              <a:t>Tuláčková,M</a:t>
            </a:r>
            <a:r>
              <a:rPr lang="cs-CZ" u="sng" dirty="0"/>
              <a:t>.: Z luk a mezí do zahrady. 1.vyd. Praha </a:t>
            </a:r>
            <a:r>
              <a:rPr lang="cs-CZ" u="sng" dirty="0" smtClean="0"/>
              <a:t>1994 </a:t>
            </a:r>
            <a:endParaRPr lang="cs-CZ" dirty="0"/>
          </a:p>
          <a:p>
            <a:endParaRPr lang="cs-CZ" sz="1600" dirty="0"/>
          </a:p>
        </p:txBody>
      </p:sp>
    </p:spTree>
    <p:extLst>
      <p:ext uri="{BB962C8B-B14F-4D97-AF65-F5344CB8AC3E}">
        <p14:creationId xmlns:p14="http://schemas.microsoft.com/office/powerpoint/2010/main" val="2543145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odkazy</a:t>
            </a:r>
            <a:endParaRPr lang="cs-CZ" dirty="0"/>
          </a:p>
        </p:txBody>
      </p:sp>
      <p:sp>
        <p:nvSpPr>
          <p:cNvPr id="3" name="Zástupný symbol pro obsah 2"/>
          <p:cNvSpPr>
            <a:spLocks noGrp="1"/>
          </p:cNvSpPr>
          <p:nvPr>
            <p:ph idx="1"/>
          </p:nvPr>
        </p:nvSpPr>
        <p:spPr/>
        <p:txBody>
          <a:bodyPr/>
          <a:lstStyle/>
          <a:p>
            <a:r>
              <a:rPr lang="cs-CZ" dirty="0">
                <a:hlinkClick r:id="rId2"/>
              </a:rPr>
              <a:t>http://</a:t>
            </a:r>
            <a:r>
              <a:rPr lang="cs-CZ" dirty="0" smtClean="0">
                <a:hlinkClick r:id="rId2"/>
              </a:rPr>
              <a:t>kamizdat.wz.cz/sloh/6/vytah.htm</a:t>
            </a:r>
            <a:r>
              <a:rPr lang="cs-CZ" dirty="0" smtClean="0"/>
              <a:t> </a:t>
            </a:r>
          </a:p>
          <a:p>
            <a:r>
              <a:rPr lang="cs-CZ" dirty="0">
                <a:hlinkClick r:id="rId3"/>
              </a:rPr>
              <a:t>https://</a:t>
            </a:r>
            <a:r>
              <a:rPr lang="cs-CZ" dirty="0" smtClean="0">
                <a:hlinkClick r:id="rId3"/>
              </a:rPr>
              <a:t>cs.wikipedia.org/wiki/Citace</a:t>
            </a:r>
            <a:endParaRPr lang="cs-CZ" dirty="0" smtClean="0"/>
          </a:p>
          <a:p>
            <a:endParaRPr lang="cs-CZ" dirty="0"/>
          </a:p>
        </p:txBody>
      </p:sp>
    </p:spTree>
    <p:extLst>
      <p:ext uri="{BB962C8B-B14F-4D97-AF65-F5344CB8AC3E}">
        <p14:creationId xmlns:p14="http://schemas.microsoft.com/office/powerpoint/2010/main" val="150205821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axa">
  <a:themeElements>
    <a:clrScheme name="Paralaxa">
      <a:dk1>
        <a:sysClr val="windowText" lastClr="000000"/>
      </a:dk1>
      <a:lt1>
        <a:sysClr val="window" lastClr="FFFFFF"/>
      </a:lt1>
      <a:dk2>
        <a:srgbClr val="212121"/>
      </a:dk2>
      <a:lt2>
        <a:srgbClr val="CDD0D1"/>
      </a:lt2>
      <a:accent1>
        <a:srgbClr val="BC1C1C"/>
      </a:accent1>
      <a:accent2>
        <a:srgbClr val="F67534"/>
      </a:accent2>
      <a:accent3>
        <a:srgbClr val="EAAC35"/>
      </a:accent3>
      <a:accent4>
        <a:srgbClr val="9BAF68"/>
      </a:accent4>
      <a:accent5>
        <a:srgbClr val="68B9A6"/>
      </a:accent5>
      <a:accent6>
        <a:srgbClr val="50B1D4"/>
      </a:accent6>
      <a:hlink>
        <a:srgbClr val="E46416"/>
      </a:hlink>
      <a:folHlink>
        <a:srgbClr val="EE9340"/>
      </a:folHlink>
    </a:clrScheme>
    <a:fontScheme name="Paralaxa">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axa">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93B4CCAC-FD5A-4D59-B1AC-EAF45910B5A9}"/>
    </a:ext>
  </a:extLst>
</a:theme>
</file>

<file path=docProps/app.xml><?xml version="1.0" encoding="utf-8"?>
<Properties xmlns="http://schemas.openxmlformats.org/officeDocument/2006/extended-properties" xmlns:vt="http://schemas.openxmlformats.org/officeDocument/2006/docPropsVTypes">
  <Template>TM03457496[[fn=Paralaxa]]</Template>
  <TotalTime>230</TotalTime>
  <Words>82</Words>
  <Application>Microsoft Office PowerPoint</Application>
  <PresentationFormat>Širokoúhlá obrazovka</PresentationFormat>
  <Paragraphs>25</Paragraphs>
  <Slides>6</Slides>
  <Notes>0</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6</vt:i4>
      </vt:variant>
    </vt:vector>
  </HeadingPairs>
  <TitlesOfParts>
    <vt:vector size="9" baseType="lpstr">
      <vt:lpstr>Arial</vt:lpstr>
      <vt:lpstr>Corbel</vt:lpstr>
      <vt:lpstr>Paralaxa</vt:lpstr>
      <vt:lpstr>Výtah </vt:lpstr>
      <vt:lpstr>Charakteristika </vt:lpstr>
      <vt:lpstr>Jazyk </vt:lpstr>
      <vt:lpstr>Příklad – původní text </vt:lpstr>
      <vt:lpstr>Příklad – výtah</vt:lpstr>
      <vt:lpstr>odkazy</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Vypravování</dc:title>
  <dc:creator>Uzivatel</dc:creator>
  <cp:lastModifiedBy>Uzivatel</cp:lastModifiedBy>
  <cp:revision>26</cp:revision>
  <dcterms:created xsi:type="dcterms:W3CDTF">2016-05-17T10:34:55Z</dcterms:created>
  <dcterms:modified xsi:type="dcterms:W3CDTF">2016-05-17T16:30:14Z</dcterms:modified>
</cp:coreProperties>
</file>