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3949-BB8F-4604-A811-CBA93BC589EF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5254-A223-44B6-8FA8-5639D214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20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Slovesné vzory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8. Ročník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 co si dát pozor: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79785"/>
            <a:ext cx="9642000" cy="41147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1. třída – rozlišovat tvrdé (nese, bere) a měkké (peče, maže, umře) vzory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4. třída – pro rozlišení trpí a sází vytvořit rozkaz 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151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Nepravidelná slovesa: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79785"/>
            <a:ext cx="9642000" cy="41147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Být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Jíst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Vědět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Chtít </a:t>
            </a:r>
          </a:p>
          <a:p>
            <a:endParaRPr lang="cs-CZ" sz="2800" dirty="0" smtClean="0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4" y="2555632"/>
            <a:ext cx="3384884" cy="35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62927"/>
              </p:ext>
            </p:extLst>
          </p:nvPr>
        </p:nvGraphicFramePr>
        <p:xfrm>
          <a:off x="1078522" y="550981"/>
          <a:ext cx="8903124" cy="616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781"/>
                <a:gridCol w="2225781"/>
                <a:gridCol w="2225781"/>
                <a:gridCol w="2225781"/>
              </a:tblGrid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3.os.č.j.čas přít.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3. os. min.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Rozkaz. zp.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infinitiv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1. třída -e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s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s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Nes!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Nést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Be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r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ra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Ber!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Brát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č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k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Peč!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Pé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ci</a:t>
                      </a:r>
                      <a:endParaRPr lang="cs-CZ" sz="20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ž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za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Maž!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Mazat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Um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ř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Umřel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Umři!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Umřít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2. třída –ne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Tis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k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Tis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k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Tiskni!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Tisknout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i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Mi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nu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Miň!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Minout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Zač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Zač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a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Začni!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Začít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3. třída –je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Kry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je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Kryl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Kryj!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Krýt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Kupu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je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Kup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ova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Kupuj!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Kupovat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4. třída –í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Pros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í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Pros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i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Prosit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Trp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í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Trp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ě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Trp!</a:t>
                      </a:r>
                      <a:endParaRPr lang="cs-CZ" sz="20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Trpět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Sáz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í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Sáz</a:t>
                      </a: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e</a:t>
                      </a:r>
                      <a:r>
                        <a:rPr lang="cs-CZ" sz="2000" dirty="0">
                          <a:effectLst/>
                        </a:rPr>
                        <a:t>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3"/>
                          </a:solidFill>
                          <a:effectLst/>
                        </a:rPr>
                        <a:t>Sázej!</a:t>
                      </a:r>
                      <a:endParaRPr lang="cs-CZ" sz="20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Sázet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  <a:tr h="308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5. třída –á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Děl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á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Dělal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Dělej!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Dělat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8" marR="415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obléci se</a:t>
            </a:r>
          </a:p>
          <a:p>
            <a:r>
              <a:rPr lang="cs-CZ" sz="2400" dirty="0" smtClean="0"/>
              <a:t>2. on teď – obleč</a:t>
            </a:r>
            <a:r>
              <a:rPr lang="cs-CZ" sz="2400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 se</a:t>
            </a:r>
          </a:p>
          <a:p>
            <a:r>
              <a:rPr lang="cs-CZ" sz="2400" dirty="0" smtClean="0"/>
              <a:t>3. třída - </a:t>
            </a:r>
            <a:r>
              <a:rPr lang="cs-CZ" sz="2400" dirty="0" smtClean="0">
                <a:solidFill>
                  <a:srgbClr val="C00000"/>
                </a:solidFill>
              </a:rPr>
              <a:t>-e </a:t>
            </a:r>
            <a:r>
              <a:rPr lang="cs-CZ" sz="2400" dirty="0" smtClean="0"/>
              <a:t>= 1. třída</a:t>
            </a:r>
          </a:p>
          <a:p>
            <a:r>
              <a:rPr lang="cs-CZ" sz="2400" dirty="0" smtClean="0"/>
              <a:t>4. před koncovkou je </a:t>
            </a:r>
            <a:r>
              <a:rPr lang="cs-CZ" sz="2400" dirty="0" smtClean="0">
                <a:solidFill>
                  <a:srgbClr val="C00000"/>
                </a:solidFill>
              </a:rPr>
              <a:t>č</a:t>
            </a:r>
            <a:r>
              <a:rPr lang="cs-CZ" sz="2400" dirty="0" smtClean="0"/>
              <a:t> – možné vzory: peče, maže, umře</a:t>
            </a:r>
          </a:p>
          <a:p>
            <a:r>
              <a:rPr lang="cs-CZ" sz="2400" dirty="0" smtClean="0"/>
              <a:t>5. další tvary – oblékl se</a:t>
            </a:r>
          </a:p>
          <a:p>
            <a:r>
              <a:rPr lang="cs-CZ" sz="2400" dirty="0" smtClean="0"/>
              <a:t>6. obléci, oblékl = péci, pekl – </a:t>
            </a:r>
            <a:r>
              <a:rPr lang="cs-CZ" sz="2400" dirty="0" smtClean="0">
                <a:solidFill>
                  <a:srgbClr val="C00000"/>
                </a:solidFill>
              </a:rPr>
              <a:t>PEČE 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Obleču se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59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táhnout</a:t>
            </a:r>
          </a:p>
          <a:p>
            <a:r>
              <a:rPr lang="cs-CZ" sz="2400" dirty="0" smtClean="0"/>
              <a:t>2. on teď – táh</a:t>
            </a:r>
            <a:r>
              <a:rPr lang="cs-CZ" sz="2400" dirty="0" smtClean="0">
                <a:solidFill>
                  <a:srgbClr val="C00000"/>
                </a:solidFill>
              </a:rPr>
              <a:t>ne</a:t>
            </a:r>
          </a:p>
          <a:p>
            <a:r>
              <a:rPr lang="cs-CZ" sz="2400" dirty="0" smtClean="0"/>
              <a:t>3. třída - </a:t>
            </a:r>
            <a:r>
              <a:rPr lang="cs-CZ" sz="2400" dirty="0" smtClean="0">
                <a:solidFill>
                  <a:srgbClr val="C00000"/>
                </a:solidFill>
              </a:rPr>
              <a:t>-ne </a:t>
            </a:r>
            <a:r>
              <a:rPr lang="cs-CZ" sz="2400" dirty="0" smtClean="0"/>
              <a:t>= 2. třída</a:t>
            </a:r>
          </a:p>
          <a:p>
            <a:r>
              <a:rPr lang="cs-CZ" sz="2400" dirty="0" smtClean="0"/>
              <a:t>4. před koncovkou je </a:t>
            </a:r>
            <a:r>
              <a:rPr lang="cs-CZ" sz="2400" dirty="0" smtClean="0">
                <a:solidFill>
                  <a:srgbClr val="C00000"/>
                </a:solidFill>
              </a:rPr>
              <a:t>souhláska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5. další tvary – nepotřebuji</a:t>
            </a:r>
          </a:p>
          <a:p>
            <a:r>
              <a:rPr lang="cs-CZ" sz="2400" dirty="0" smtClean="0"/>
              <a:t>6. </a:t>
            </a:r>
            <a:r>
              <a:rPr lang="cs-CZ" sz="2400" dirty="0" smtClean="0">
                <a:solidFill>
                  <a:srgbClr val="C00000"/>
                </a:solidFill>
              </a:rPr>
              <a:t>TISKNE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Táhni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789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uhánět</a:t>
            </a:r>
          </a:p>
          <a:p>
            <a:r>
              <a:rPr lang="cs-CZ" sz="2400" dirty="0" smtClean="0"/>
              <a:t>2. on teď – uhán</a:t>
            </a:r>
            <a:r>
              <a:rPr lang="cs-CZ" sz="2400" dirty="0" smtClean="0">
                <a:solidFill>
                  <a:srgbClr val="C00000"/>
                </a:solidFill>
              </a:rPr>
              <a:t>í</a:t>
            </a:r>
          </a:p>
          <a:p>
            <a:r>
              <a:rPr lang="cs-CZ" sz="2400" dirty="0" smtClean="0"/>
              <a:t>3. třída - </a:t>
            </a:r>
            <a:r>
              <a:rPr lang="cs-CZ" sz="2400" dirty="0" smtClean="0">
                <a:solidFill>
                  <a:srgbClr val="C00000"/>
                </a:solidFill>
              </a:rPr>
              <a:t>-í </a:t>
            </a:r>
            <a:r>
              <a:rPr lang="cs-CZ" sz="2400" dirty="0" smtClean="0"/>
              <a:t>= 4. třída</a:t>
            </a:r>
          </a:p>
          <a:p>
            <a:r>
              <a:rPr lang="cs-CZ" sz="2400" dirty="0" smtClean="0"/>
              <a:t>4. možné vzory: prosí, trpí, sází</a:t>
            </a:r>
          </a:p>
          <a:p>
            <a:r>
              <a:rPr lang="cs-CZ" sz="2400" dirty="0" smtClean="0"/>
              <a:t>5. min. čas – uhán</a:t>
            </a:r>
            <a:r>
              <a:rPr lang="cs-CZ" sz="2400" dirty="0" smtClean="0">
                <a:solidFill>
                  <a:srgbClr val="C00000"/>
                </a:solidFill>
              </a:rPr>
              <a:t>ě</a:t>
            </a:r>
            <a:r>
              <a:rPr lang="cs-CZ" sz="2400" dirty="0" smtClean="0"/>
              <a:t>l (trpí, sází), rozkaz - uhán</a:t>
            </a:r>
            <a:r>
              <a:rPr lang="cs-CZ" sz="2400" dirty="0" smtClean="0">
                <a:solidFill>
                  <a:srgbClr val="C00000"/>
                </a:solidFill>
              </a:rPr>
              <a:t>ěj</a:t>
            </a:r>
          </a:p>
          <a:p>
            <a:r>
              <a:rPr lang="cs-CZ" sz="2400" dirty="0" smtClean="0"/>
              <a:t>6. </a:t>
            </a:r>
            <a:r>
              <a:rPr lang="cs-CZ" sz="2400" dirty="0" smtClean="0">
                <a:solidFill>
                  <a:srgbClr val="C00000"/>
                </a:solidFill>
              </a:rPr>
              <a:t>SÁZÍ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Uháněli bychom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19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</a:t>
            </a:r>
          </a:p>
          <a:p>
            <a:r>
              <a:rPr lang="cs-CZ" sz="2400" dirty="0" smtClean="0"/>
              <a:t>2. on teď – 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3. třída – </a:t>
            </a:r>
          </a:p>
          <a:p>
            <a:r>
              <a:rPr lang="cs-CZ" sz="2400" dirty="0" smtClean="0"/>
              <a:t>4. možné vzory: </a:t>
            </a:r>
          </a:p>
          <a:p>
            <a:r>
              <a:rPr lang="cs-CZ" sz="2400" dirty="0" smtClean="0"/>
              <a:t>5. další tvary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6. 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Malovali jsme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902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mal</a:t>
            </a:r>
            <a:r>
              <a:rPr lang="cs-CZ" sz="2400" dirty="0" smtClean="0">
                <a:solidFill>
                  <a:srgbClr val="C00000"/>
                </a:solidFill>
              </a:rPr>
              <a:t>ova</a:t>
            </a:r>
            <a:r>
              <a:rPr lang="cs-CZ" sz="2400" dirty="0" smtClean="0"/>
              <a:t>t</a:t>
            </a:r>
          </a:p>
          <a:p>
            <a:r>
              <a:rPr lang="cs-CZ" sz="2400" dirty="0" smtClean="0"/>
              <a:t>2. on teď – malu</a:t>
            </a:r>
            <a:r>
              <a:rPr lang="cs-CZ" sz="2400" dirty="0" smtClean="0">
                <a:solidFill>
                  <a:srgbClr val="C00000"/>
                </a:solidFill>
              </a:rPr>
              <a:t>je</a:t>
            </a:r>
          </a:p>
          <a:p>
            <a:r>
              <a:rPr lang="cs-CZ" sz="2400" dirty="0" smtClean="0"/>
              <a:t>3. třída – </a:t>
            </a:r>
            <a:r>
              <a:rPr lang="cs-CZ" sz="2400" dirty="0" smtClean="0">
                <a:solidFill>
                  <a:srgbClr val="C00000"/>
                </a:solidFill>
              </a:rPr>
              <a:t>-je </a:t>
            </a:r>
            <a:r>
              <a:rPr lang="cs-CZ" sz="2400" dirty="0" smtClean="0"/>
              <a:t>= 3. třída</a:t>
            </a:r>
          </a:p>
          <a:p>
            <a:r>
              <a:rPr lang="cs-CZ" sz="2400" dirty="0" smtClean="0"/>
              <a:t>4. možné vzory: kryje, kupuje</a:t>
            </a:r>
          </a:p>
          <a:p>
            <a:r>
              <a:rPr lang="cs-CZ" sz="2400" dirty="0" smtClean="0"/>
              <a:t>5. další tvary – viz </a:t>
            </a:r>
            <a:r>
              <a:rPr lang="cs-CZ" sz="2400" dirty="0" err="1" smtClean="0"/>
              <a:t>inf</a:t>
            </a:r>
            <a:r>
              <a:rPr lang="cs-CZ" sz="2400" dirty="0" smtClean="0"/>
              <a:t>.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6. </a:t>
            </a:r>
            <a:r>
              <a:rPr lang="cs-CZ" sz="2400" dirty="0" smtClean="0">
                <a:solidFill>
                  <a:srgbClr val="C00000"/>
                </a:solidFill>
              </a:rPr>
              <a:t>KUPUJE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Malovali jsme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38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</a:t>
            </a:r>
          </a:p>
          <a:p>
            <a:r>
              <a:rPr lang="cs-CZ" sz="2400" dirty="0" smtClean="0"/>
              <a:t>2. on teď – 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3. třída – </a:t>
            </a:r>
          </a:p>
          <a:p>
            <a:r>
              <a:rPr lang="cs-CZ" sz="2400" dirty="0" smtClean="0"/>
              <a:t>4. možné vzory: </a:t>
            </a:r>
          </a:p>
          <a:p>
            <a:r>
              <a:rPr lang="cs-CZ" sz="2400" dirty="0" smtClean="0"/>
              <a:t>5. další tvary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6. 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Veď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3194309" cy="159715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Procvičujeme!</a:t>
            </a:r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3662" y="1447800"/>
            <a:ext cx="672904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 </a:t>
            </a:r>
            <a:r>
              <a:rPr lang="cs-CZ" sz="2400" dirty="0" err="1" smtClean="0"/>
              <a:t>inf</a:t>
            </a:r>
            <a:r>
              <a:rPr lang="cs-CZ" sz="2400" dirty="0" smtClean="0"/>
              <a:t>. – vést </a:t>
            </a:r>
          </a:p>
          <a:p>
            <a:r>
              <a:rPr lang="cs-CZ" sz="2400" dirty="0" smtClean="0"/>
              <a:t>2. on teď – ved</a:t>
            </a:r>
            <a:r>
              <a:rPr lang="cs-CZ" sz="2400" dirty="0" smtClean="0">
                <a:solidFill>
                  <a:srgbClr val="C00000"/>
                </a:solidFill>
              </a:rPr>
              <a:t>e</a:t>
            </a:r>
          </a:p>
          <a:p>
            <a:r>
              <a:rPr lang="cs-CZ" sz="2400" dirty="0" smtClean="0"/>
              <a:t>3. třída – </a:t>
            </a:r>
            <a:r>
              <a:rPr lang="cs-CZ" sz="2400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 = 1. třída</a:t>
            </a:r>
          </a:p>
          <a:p>
            <a:r>
              <a:rPr lang="cs-CZ" sz="2400" dirty="0" smtClean="0"/>
              <a:t>4. před -</a:t>
            </a:r>
            <a:r>
              <a:rPr lang="cs-CZ" sz="2400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 je tvrdá, možné vzory: nese, bere</a:t>
            </a:r>
          </a:p>
          <a:p>
            <a:r>
              <a:rPr lang="cs-CZ" sz="2400" dirty="0" smtClean="0"/>
              <a:t>5. další tvary – vedl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6. </a:t>
            </a:r>
            <a:r>
              <a:rPr lang="cs-CZ" sz="2400" dirty="0" smtClean="0">
                <a:solidFill>
                  <a:srgbClr val="C00000"/>
                </a:solidFill>
              </a:rPr>
              <a:t>NESE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Veď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71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Třída sloves 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-e </a:t>
            </a:r>
            <a:r>
              <a:rPr lang="cs-CZ" sz="2800" dirty="0" smtClean="0"/>
              <a:t>1. tř.</a:t>
            </a:r>
            <a:endParaRPr lang="cs-CZ" sz="2800" dirty="0"/>
          </a:p>
          <a:p>
            <a:r>
              <a:rPr lang="cs-CZ" sz="2800" dirty="0" smtClean="0">
                <a:solidFill>
                  <a:srgbClr val="C00000"/>
                </a:solidFill>
              </a:rPr>
              <a:t>-ne </a:t>
            </a:r>
            <a:r>
              <a:rPr lang="cs-CZ" sz="2800" dirty="0" smtClean="0"/>
              <a:t>2. tř.</a:t>
            </a:r>
            <a:endParaRPr lang="cs-CZ" sz="2800" dirty="0"/>
          </a:p>
          <a:p>
            <a:r>
              <a:rPr lang="cs-CZ" sz="2800" dirty="0" smtClean="0">
                <a:solidFill>
                  <a:srgbClr val="C00000"/>
                </a:solidFill>
              </a:rPr>
              <a:t>-je </a:t>
            </a:r>
            <a:r>
              <a:rPr lang="cs-CZ" sz="2800" dirty="0" smtClean="0"/>
              <a:t>3. tř.</a:t>
            </a:r>
            <a:endParaRPr lang="cs-CZ" sz="2800" dirty="0"/>
          </a:p>
          <a:p>
            <a:r>
              <a:rPr lang="cs-CZ" sz="2800" dirty="0" smtClean="0">
                <a:solidFill>
                  <a:srgbClr val="C00000"/>
                </a:solidFill>
              </a:rPr>
              <a:t>-í </a:t>
            </a:r>
            <a:r>
              <a:rPr lang="cs-CZ" sz="2800" dirty="0" smtClean="0"/>
              <a:t>4. tř.</a:t>
            </a:r>
            <a:endParaRPr lang="cs-CZ" sz="2800" dirty="0"/>
          </a:p>
          <a:p>
            <a:r>
              <a:rPr lang="cs-CZ" sz="2800" dirty="0" smtClean="0">
                <a:solidFill>
                  <a:srgbClr val="C00000"/>
                </a:solidFill>
              </a:rPr>
              <a:t>-á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5. tř.</a:t>
            </a:r>
            <a:endParaRPr lang="cs-CZ" sz="2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056185" y="3376245"/>
            <a:ext cx="5990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C00000"/>
                </a:solidFill>
              </a:rPr>
              <a:t>On teď dělá</a:t>
            </a:r>
            <a:endParaRPr lang="cs-C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Skrávačky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192215"/>
            <a:ext cx="8825659" cy="443132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Dělání je lék.</a:t>
            </a:r>
          </a:p>
          <a:p>
            <a:pPr lvl="0"/>
            <a:r>
              <a:rPr lang="cs-CZ" dirty="0"/>
              <a:t>Tebe revma netrápí?</a:t>
            </a:r>
          </a:p>
          <a:p>
            <a:pPr lvl="0"/>
            <a:r>
              <a:rPr lang="cs-CZ" dirty="0"/>
              <a:t>Petr píše dopis své kamarádce.</a:t>
            </a:r>
          </a:p>
          <a:p>
            <a:pPr lvl="0"/>
            <a:r>
              <a:rPr lang="cs-CZ" dirty="0"/>
              <a:t>Pane, sedíte na špatné židli.</a:t>
            </a:r>
          </a:p>
          <a:p>
            <a:pPr lvl="0"/>
            <a:r>
              <a:rPr lang="cs-CZ" dirty="0"/>
              <a:t>Kat vysází pětadvacet ran.</a:t>
            </a:r>
          </a:p>
          <a:p>
            <a:pPr lvl="0"/>
            <a:r>
              <a:rPr lang="cs-CZ" dirty="0"/>
              <a:t>Máma žehlí prádlo.</a:t>
            </a:r>
          </a:p>
          <a:p>
            <a:pPr lvl="0"/>
            <a:r>
              <a:rPr lang="cs-CZ" dirty="0"/>
              <a:t>Na kupu jehel připadá jedna zlatá.</a:t>
            </a:r>
          </a:p>
          <a:p>
            <a:pPr lvl="0"/>
            <a:r>
              <a:rPr lang="cs-CZ" dirty="0"/>
              <a:t>Mami, nekupuj ten růžový svetr.</a:t>
            </a:r>
          </a:p>
          <a:p>
            <a:pPr lvl="0"/>
            <a:r>
              <a:rPr lang="cs-CZ" dirty="0"/>
              <a:t>Zápach je charakteristický pro síru.</a:t>
            </a:r>
          </a:p>
          <a:p>
            <a:pPr lvl="0"/>
            <a:r>
              <a:rPr lang="cs-CZ" dirty="0"/>
              <a:t>Vazač nesmí zahálet.</a:t>
            </a:r>
          </a:p>
          <a:p>
            <a:pPr lvl="0"/>
            <a:r>
              <a:rPr lang="cs-CZ" dirty="0"/>
              <a:t>Nedělní tisk není.</a:t>
            </a:r>
          </a:p>
          <a:p>
            <a:pPr lvl="0"/>
            <a:r>
              <a:rPr lang="cs-CZ" dirty="0"/>
              <a:t>V kuchyni voní pečeně.</a:t>
            </a:r>
          </a:p>
          <a:p>
            <a:pPr lvl="0"/>
            <a:r>
              <a:rPr lang="cs-CZ" dirty="0"/>
              <a:t>Narazíme na ledové kry, jejich krása je zrádná.</a:t>
            </a:r>
          </a:p>
          <a:p>
            <a:pPr lvl="0"/>
            <a:r>
              <a:rPr lang="cs-CZ" dirty="0"/>
              <a:t>Světové fórum řeší globální problémy.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třída -e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Ne</a:t>
            </a:r>
            <a:r>
              <a:rPr lang="cs-CZ" sz="2800" dirty="0" smtClean="0">
                <a:solidFill>
                  <a:schemeClr val="accent3"/>
                </a:solidFill>
              </a:rPr>
              <a:t>s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ne</a:t>
            </a:r>
            <a:r>
              <a:rPr lang="cs-CZ" sz="2800" dirty="0" smtClean="0">
                <a:solidFill>
                  <a:schemeClr val="accent3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l				nést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/>
          </a:p>
          <a:p>
            <a:r>
              <a:rPr lang="cs-CZ" sz="2800" dirty="0" smtClean="0">
                <a:solidFill>
                  <a:schemeClr val="tx1"/>
                </a:solidFill>
              </a:rPr>
              <a:t>Be</a:t>
            </a:r>
            <a:r>
              <a:rPr lang="cs-CZ" sz="2800" dirty="0" smtClean="0">
                <a:solidFill>
                  <a:schemeClr val="accent3"/>
                </a:solidFill>
              </a:rPr>
              <a:t>r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br</a:t>
            </a:r>
            <a:r>
              <a:rPr lang="cs-CZ" sz="2800" dirty="0" smtClean="0">
                <a:solidFill>
                  <a:schemeClr val="accent3"/>
                </a:solidFill>
              </a:rPr>
              <a:t>a</a:t>
            </a:r>
            <a:r>
              <a:rPr lang="cs-CZ" sz="2800" dirty="0" smtClean="0">
                <a:solidFill>
                  <a:schemeClr val="tx1"/>
                </a:solidFill>
              </a:rPr>
              <a:t>l				brát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Pe</a:t>
            </a:r>
            <a:r>
              <a:rPr lang="cs-CZ" sz="2800" dirty="0" smtClean="0">
                <a:solidFill>
                  <a:schemeClr val="accent3"/>
                </a:solidFill>
              </a:rPr>
              <a:t>č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pe</a:t>
            </a:r>
            <a:r>
              <a:rPr lang="cs-CZ" sz="2800" dirty="0" smtClean="0">
                <a:solidFill>
                  <a:schemeClr val="accent3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l				pé</a:t>
            </a:r>
            <a:r>
              <a:rPr lang="cs-CZ" sz="2800" dirty="0" smtClean="0">
                <a:solidFill>
                  <a:schemeClr val="accent3"/>
                </a:solidFill>
              </a:rPr>
              <a:t>ci</a:t>
            </a:r>
            <a:endParaRPr lang="cs-CZ" sz="2800" dirty="0">
              <a:solidFill>
                <a:schemeClr val="accent3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Ma</a:t>
            </a:r>
            <a:r>
              <a:rPr lang="cs-CZ" sz="2800" dirty="0" smtClean="0">
                <a:solidFill>
                  <a:schemeClr val="accent3"/>
                </a:solidFill>
              </a:rPr>
              <a:t>ž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maz</a:t>
            </a:r>
            <a:r>
              <a:rPr lang="cs-CZ" sz="2800" dirty="0" smtClean="0">
                <a:solidFill>
                  <a:schemeClr val="accent3"/>
                </a:solidFill>
              </a:rPr>
              <a:t>a</a:t>
            </a:r>
            <a:r>
              <a:rPr lang="cs-CZ" sz="2800" dirty="0" smtClean="0">
                <a:solidFill>
                  <a:schemeClr val="tx1"/>
                </a:solidFill>
              </a:rPr>
              <a:t>l			mazat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Um</a:t>
            </a:r>
            <a:r>
              <a:rPr lang="cs-CZ" sz="2800" dirty="0" smtClean="0">
                <a:solidFill>
                  <a:schemeClr val="accent3"/>
                </a:solidFill>
              </a:rPr>
              <a:t>ř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umř</a:t>
            </a:r>
            <a:r>
              <a:rPr lang="cs-CZ" sz="2800" dirty="0" smtClean="0">
                <a:solidFill>
                  <a:schemeClr val="accent3"/>
                </a:solidFill>
              </a:rPr>
              <a:t>e</a:t>
            </a:r>
            <a:r>
              <a:rPr lang="cs-CZ" sz="2800" dirty="0" smtClean="0">
                <a:solidFill>
                  <a:schemeClr val="tx1"/>
                </a:solidFill>
              </a:rPr>
              <a:t>l			umřít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7057292" y="2872154"/>
            <a:ext cx="3247293" cy="62132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7851622" y="2998149"/>
            <a:ext cx="218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Tvrdé vzory</a:t>
            </a:r>
            <a:endParaRPr lang="cs-CZ" dirty="0"/>
          </a:p>
        </p:txBody>
      </p:sp>
      <p:sp>
        <p:nvSpPr>
          <p:cNvPr id="6" name="Šipka doleva 5"/>
          <p:cNvSpPr/>
          <p:nvPr/>
        </p:nvSpPr>
        <p:spPr>
          <a:xfrm>
            <a:off x="7057292" y="4747846"/>
            <a:ext cx="3247293" cy="62132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flipH="1">
            <a:off x="7803309" y="4873841"/>
            <a:ext cx="218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Měkké vzory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</a:t>
            </a:r>
            <a:r>
              <a:rPr lang="cs-CZ" b="1" dirty="0" smtClean="0"/>
              <a:t>. třída -ne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Tis</a:t>
            </a:r>
            <a:r>
              <a:rPr lang="cs-CZ" sz="2800" dirty="0" smtClean="0">
                <a:solidFill>
                  <a:schemeClr val="accent3"/>
                </a:solidFill>
              </a:rPr>
              <a:t>k</a:t>
            </a:r>
            <a:r>
              <a:rPr lang="cs-CZ" sz="2800" dirty="0" smtClean="0">
                <a:solidFill>
                  <a:srgbClr val="C00000"/>
                </a:solidFill>
              </a:rPr>
              <a:t>ne</a:t>
            </a:r>
            <a:r>
              <a:rPr lang="cs-CZ" sz="2800" dirty="0" smtClean="0">
                <a:solidFill>
                  <a:srgbClr val="C00000"/>
                </a:solidFill>
              </a:rPr>
              <a:t>			</a:t>
            </a:r>
            <a:r>
              <a:rPr lang="cs-CZ" sz="2800" dirty="0" smtClean="0">
                <a:solidFill>
                  <a:schemeClr val="tx1"/>
                </a:solidFill>
              </a:rPr>
              <a:t>tis</a:t>
            </a:r>
            <a:r>
              <a:rPr lang="cs-CZ" sz="2800" dirty="0" smtClean="0">
                <a:solidFill>
                  <a:schemeClr val="accent3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l				tisknout 		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/>
          </a:p>
          <a:p>
            <a:r>
              <a:rPr lang="cs-CZ" sz="2800" dirty="0" smtClean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accent3"/>
                </a:solidFill>
              </a:rPr>
              <a:t>i</a:t>
            </a:r>
            <a:r>
              <a:rPr lang="cs-CZ" sz="2800" dirty="0">
                <a:solidFill>
                  <a:srgbClr val="C00000"/>
                </a:solidFill>
              </a:rPr>
              <a:t>n</a:t>
            </a:r>
            <a:r>
              <a:rPr lang="cs-CZ" sz="2800" dirty="0" smtClean="0">
                <a:solidFill>
                  <a:srgbClr val="C00000"/>
                </a:solidFill>
              </a:rPr>
              <a:t>e			</a:t>
            </a:r>
            <a:r>
              <a:rPr lang="cs-CZ" sz="2800" dirty="0" smtClean="0">
                <a:solidFill>
                  <a:schemeClr val="tx1"/>
                </a:solidFill>
              </a:rPr>
              <a:t>mi</a:t>
            </a:r>
            <a:r>
              <a:rPr lang="cs-CZ" sz="2800" dirty="0" smtClean="0">
                <a:solidFill>
                  <a:schemeClr val="accent3"/>
                </a:solidFill>
              </a:rPr>
              <a:t>nu</a:t>
            </a:r>
            <a:r>
              <a:rPr lang="cs-CZ" sz="2800" dirty="0" smtClean="0">
                <a:solidFill>
                  <a:schemeClr val="tx1"/>
                </a:solidFill>
              </a:rPr>
              <a:t>l  			minout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Za</a:t>
            </a:r>
            <a:r>
              <a:rPr lang="cs-CZ" sz="2800" dirty="0" smtClean="0">
                <a:solidFill>
                  <a:schemeClr val="tx2"/>
                </a:solidFill>
              </a:rPr>
              <a:t>č</a:t>
            </a:r>
            <a:r>
              <a:rPr lang="cs-CZ" sz="2800" dirty="0" smtClean="0">
                <a:solidFill>
                  <a:srgbClr val="C00000"/>
                </a:solidFill>
              </a:rPr>
              <a:t>ne</a:t>
            </a:r>
            <a:r>
              <a:rPr lang="cs-CZ" sz="2800" dirty="0" smtClean="0">
                <a:solidFill>
                  <a:srgbClr val="C00000"/>
                </a:solidFill>
              </a:rPr>
              <a:t>		</a:t>
            </a:r>
            <a:r>
              <a:rPr lang="cs-CZ" sz="2800" dirty="0" smtClean="0">
                <a:solidFill>
                  <a:schemeClr val="tx1"/>
                </a:solidFill>
              </a:rPr>
              <a:t>zač</a:t>
            </a:r>
            <a:r>
              <a:rPr lang="cs-CZ" sz="2800" dirty="0" smtClean="0">
                <a:solidFill>
                  <a:schemeClr val="accent3"/>
                </a:solidFill>
              </a:rPr>
              <a:t>a</a:t>
            </a:r>
            <a:r>
              <a:rPr lang="cs-CZ" sz="2800" dirty="0" smtClean="0">
                <a:solidFill>
                  <a:schemeClr val="tx1"/>
                </a:solidFill>
              </a:rPr>
              <a:t>l			začít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Výsledek obrázku pro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81" y="2989384"/>
            <a:ext cx="4763894" cy="37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třída -je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Kr</a:t>
            </a:r>
            <a:r>
              <a:rPr lang="cs-CZ" sz="2800" dirty="0" smtClean="0">
                <a:solidFill>
                  <a:schemeClr val="tx2"/>
                </a:solidFill>
              </a:rPr>
              <a:t>y</a:t>
            </a:r>
            <a:r>
              <a:rPr lang="cs-CZ" sz="2800" dirty="0" smtClean="0">
                <a:solidFill>
                  <a:srgbClr val="C00000"/>
                </a:solidFill>
              </a:rPr>
              <a:t>je</a:t>
            </a:r>
            <a:r>
              <a:rPr lang="cs-CZ" sz="2800" dirty="0" smtClean="0">
                <a:solidFill>
                  <a:srgbClr val="C00000"/>
                </a:solidFill>
              </a:rPr>
              <a:t>			</a:t>
            </a:r>
            <a:r>
              <a:rPr lang="cs-CZ" sz="2800" dirty="0" smtClean="0">
                <a:solidFill>
                  <a:schemeClr val="tx1"/>
                </a:solidFill>
              </a:rPr>
              <a:t>kr</a:t>
            </a:r>
            <a:r>
              <a:rPr lang="cs-CZ" sz="2800" dirty="0" smtClean="0">
                <a:solidFill>
                  <a:schemeClr val="accent3"/>
                </a:solidFill>
              </a:rPr>
              <a:t>y</a:t>
            </a:r>
            <a:r>
              <a:rPr lang="cs-CZ" sz="2800" dirty="0" smtClean="0">
                <a:solidFill>
                  <a:schemeClr val="tx1"/>
                </a:solidFill>
              </a:rPr>
              <a:t>l</a:t>
            </a:r>
            <a:r>
              <a:rPr lang="cs-CZ" sz="2800" dirty="0" smtClean="0">
                <a:solidFill>
                  <a:srgbClr val="C00000"/>
                </a:solidFill>
              </a:rPr>
              <a:t> 				</a:t>
            </a:r>
            <a:r>
              <a:rPr lang="cs-CZ" sz="2800" dirty="0" smtClean="0">
                <a:solidFill>
                  <a:schemeClr val="tx1"/>
                </a:solidFill>
              </a:rPr>
              <a:t>krýt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Kup</a:t>
            </a:r>
            <a:r>
              <a:rPr lang="cs-CZ" sz="2800" dirty="0" smtClean="0">
                <a:solidFill>
                  <a:schemeClr val="tx2"/>
                </a:solidFill>
              </a:rPr>
              <a:t>u</a:t>
            </a:r>
            <a:r>
              <a:rPr lang="cs-CZ" sz="2800" dirty="0" smtClean="0">
                <a:solidFill>
                  <a:srgbClr val="C00000"/>
                </a:solidFill>
              </a:rPr>
              <a:t>je		</a:t>
            </a:r>
            <a:r>
              <a:rPr lang="cs-CZ" sz="2800" dirty="0" smtClean="0">
                <a:solidFill>
                  <a:schemeClr val="tx1"/>
                </a:solidFill>
              </a:rPr>
              <a:t>kup</a:t>
            </a:r>
            <a:r>
              <a:rPr lang="cs-CZ" sz="2800" dirty="0" smtClean="0">
                <a:solidFill>
                  <a:schemeClr val="accent3"/>
                </a:solidFill>
              </a:rPr>
              <a:t>ova</a:t>
            </a:r>
            <a:r>
              <a:rPr lang="cs-CZ" sz="2800" dirty="0" smtClean="0">
                <a:solidFill>
                  <a:schemeClr val="tx1"/>
                </a:solidFill>
              </a:rPr>
              <a:t>l		kup</a:t>
            </a:r>
            <a:r>
              <a:rPr lang="cs-CZ" sz="2800" dirty="0" smtClean="0">
                <a:solidFill>
                  <a:schemeClr val="accent3"/>
                </a:solidFill>
              </a:rPr>
              <a:t>ova</a:t>
            </a:r>
            <a:r>
              <a:rPr lang="cs-CZ" sz="2800" dirty="0" smtClean="0">
                <a:solidFill>
                  <a:schemeClr val="tx1"/>
                </a:solidFill>
              </a:rPr>
              <a:t>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Výsledek obrázku pro ná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2" y="3556495"/>
            <a:ext cx="3736974" cy="26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třída -í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Pros</a:t>
            </a:r>
            <a:r>
              <a:rPr lang="cs-CZ" sz="2800" dirty="0" smtClean="0">
                <a:solidFill>
                  <a:srgbClr val="C00000"/>
                </a:solidFill>
              </a:rPr>
              <a:t>í</a:t>
            </a:r>
            <a:r>
              <a:rPr lang="cs-CZ" sz="2800" dirty="0" smtClean="0">
                <a:solidFill>
                  <a:srgbClr val="C00000"/>
                </a:solidFill>
              </a:rPr>
              <a:t>			</a:t>
            </a:r>
            <a:r>
              <a:rPr lang="cs-CZ" sz="2800" dirty="0" smtClean="0">
                <a:solidFill>
                  <a:schemeClr val="tx1"/>
                </a:solidFill>
              </a:rPr>
              <a:t>pros</a:t>
            </a:r>
            <a:r>
              <a:rPr lang="cs-CZ" sz="2800" dirty="0" smtClean="0">
                <a:solidFill>
                  <a:schemeClr val="accent3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l			</a:t>
            </a:r>
            <a:r>
              <a:rPr lang="cs-CZ" sz="2800" dirty="0" smtClean="0">
                <a:solidFill>
                  <a:srgbClr val="C00000"/>
                </a:solidFill>
              </a:rPr>
              <a:t> 				</a:t>
            </a:r>
            <a:r>
              <a:rPr lang="cs-CZ" sz="2800" dirty="0" smtClean="0">
                <a:solidFill>
                  <a:schemeClr val="tx1"/>
                </a:solidFill>
              </a:rPr>
              <a:t>prosit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Trp</a:t>
            </a:r>
            <a:r>
              <a:rPr lang="cs-CZ" sz="2800" dirty="0" smtClean="0">
                <a:solidFill>
                  <a:srgbClr val="C00000"/>
                </a:solidFill>
              </a:rPr>
              <a:t>í			</a:t>
            </a:r>
            <a:r>
              <a:rPr lang="cs-CZ" sz="2800" dirty="0" smtClean="0">
                <a:solidFill>
                  <a:schemeClr val="tx1"/>
                </a:solidFill>
              </a:rPr>
              <a:t>trp</a:t>
            </a:r>
            <a:r>
              <a:rPr lang="cs-CZ" sz="2800" dirty="0" smtClean="0">
                <a:solidFill>
                  <a:schemeClr val="accent3"/>
                </a:solidFill>
              </a:rPr>
              <a:t>ě</a:t>
            </a:r>
            <a:r>
              <a:rPr lang="cs-CZ" sz="2800" dirty="0" smtClean="0">
                <a:solidFill>
                  <a:schemeClr val="tx1"/>
                </a:solidFill>
              </a:rPr>
              <a:t>l			trp!     		trpět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Sáz</a:t>
            </a:r>
            <a:r>
              <a:rPr lang="cs-CZ" sz="2800" dirty="0" smtClean="0">
                <a:solidFill>
                  <a:srgbClr val="C00000"/>
                </a:solidFill>
              </a:rPr>
              <a:t>í</a:t>
            </a:r>
            <a:r>
              <a:rPr lang="cs-CZ" sz="2800" dirty="0" smtClean="0">
                <a:solidFill>
                  <a:srgbClr val="C00000"/>
                </a:solidFill>
              </a:rPr>
              <a:t>			</a:t>
            </a:r>
            <a:r>
              <a:rPr lang="cs-CZ" sz="2800" dirty="0" smtClean="0">
                <a:solidFill>
                  <a:schemeClr val="tx1"/>
                </a:solidFill>
              </a:rPr>
              <a:t>sáz</a:t>
            </a:r>
            <a:r>
              <a:rPr lang="cs-CZ" sz="2800" dirty="0" smtClean="0">
                <a:solidFill>
                  <a:schemeClr val="accent3"/>
                </a:solidFill>
              </a:rPr>
              <a:t>e</a:t>
            </a:r>
            <a:r>
              <a:rPr lang="cs-CZ" sz="2800" dirty="0" smtClean="0">
                <a:solidFill>
                  <a:schemeClr val="tx1"/>
                </a:solidFill>
              </a:rPr>
              <a:t>l			sáz</a:t>
            </a:r>
            <a:r>
              <a:rPr lang="cs-CZ" sz="2800" dirty="0" smtClean="0">
                <a:solidFill>
                  <a:schemeClr val="accent3"/>
                </a:solidFill>
              </a:rPr>
              <a:t>ej</a:t>
            </a:r>
            <a:r>
              <a:rPr lang="cs-CZ" sz="2800" dirty="0" smtClean="0">
                <a:solidFill>
                  <a:schemeClr val="tx1"/>
                </a:solidFill>
              </a:rPr>
              <a:t>!		sázet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Výsledek obrázku pro pros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9752" r="15457" b="11610"/>
          <a:stretch/>
        </p:blipFill>
        <p:spPr bwMode="auto">
          <a:xfrm flipH="1">
            <a:off x="9038494" y="3270738"/>
            <a:ext cx="2508738" cy="29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5</a:t>
            </a:r>
            <a:r>
              <a:rPr lang="cs-CZ" b="1" dirty="0" smtClean="0"/>
              <a:t>. třída -á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Děl</a:t>
            </a:r>
            <a:r>
              <a:rPr lang="cs-CZ" sz="2800" dirty="0" smtClean="0">
                <a:solidFill>
                  <a:srgbClr val="C00000"/>
                </a:solidFill>
              </a:rPr>
              <a:t>á</a:t>
            </a:r>
            <a:r>
              <a:rPr lang="cs-CZ" sz="2800" dirty="0" smtClean="0">
                <a:solidFill>
                  <a:srgbClr val="C00000"/>
                </a:solidFill>
              </a:rPr>
              <a:t>			</a:t>
            </a:r>
            <a:r>
              <a:rPr lang="cs-CZ" sz="2800" dirty="0" smtClean="0">
                <a:solidFill>
                  <a:schemeClr val="tx1"/>
                </a:solidFill>
              </a:rPr>
              <a:t>dělat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Výsledek obrázku pro to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0" y="27197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Algoritmus 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79785"/>
            <a:ext cx="9642000" cy="4114799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1. vytvořit infinitiv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2. vytvořit 3. os. j. č., oznam. přít. – on teď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3. určit třídu podle koncovky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4. podívat se na hlásku před koncovkou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t</a:t>
            </a:r>
            <a:r>
              <a:rPr lang="cs-CZ" sz="2600" dirty="0" smtClean="0">
                <a:solidFill>
                  <a:schemeClr val="tx1"/>
                </a:solidFill>
              </a:rPr>
              <a:t>vrdá X měkká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</a:t>
            </a:r>
            <a:r>
              <a:rPr lang="cs-CZ" sz="2600" dirty="0" smtClean="0">
                <a:solidFill>
                  <a:schemeClr val="tx1"/>
                </a:solidFill>
              </a:rPr>
              <a:t>ouhláska X samohláska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5. vytvořit další tvary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m</a:t>
            </a:r>
            <a:r>
              <a:rPr lang="cs-CZ" sz="2600" dirty="0" smtClean="0">
                <a:solidFill>
                  <a:schemeClr val="tx1"/>
                </a:solidFill>
              </a:rPr>
              <a:t>inulý čas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</a:t>
            </a:r>
            <a:r>
              <a:rPr lang="cs-CZ" sz="2600" dirty="0" smtClean="0">
                <a:solidFill>
                  <a:schemeClr val="tx1"/>
                </a:solidFill>
              </a:rPr>
              <a:t>ozkazovací způsob</a:t>
            </a:r>
          </a:p>
          <a:p>
            <a:r>
              <a:rPr lang="cs-CZ" sz="2800" dirty="0">
                <a:solidFill>
                  <a:schemeClr val="tx1"/>
                </a:solidFill>
              </a:rPr>
              <a:t>6</a:t>
            </a:r>
            <a:r>
              <a:rPr lang="cs-CZ" sz="2800" dirty="0" smtClean="0">
                <a:solidFill>
                  <a:schemeClr val="tx1"/>
                </a:solidFill>
              </a:rPr>
              <a:t>. určit vzor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77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Které vzory poznám hned: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79785"/>
            <a:ext cx="9642000" cy="41147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5. třída – dělá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4. třída – prosí – podle min. času – před -l je -</a:t>
            </a:r>
            <a:r>
              <a:rPr lang="cs-CZ" sz="2800" dirty="0" smtClean="0">
                <a:solidFill>
                  <a:schemeClr val="accent3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3. třída – kupuje – podle infinitivu -</a:t>
            </a:r>
            <a:r>
              <a:rPr lang="cs-CZ" sz="2800" dirty="0" smtClean="0">
                <a:solidFill>
                  <a:schemeClr val="accent3"/>
                </a:solidFill>
              </a:rPr>
              <a:t>ova</a:t>
            </a:r>
            <a:r>
              <a:rPr lang="cs-CZ" sz="2800" dirty="0" smtClean="0">
                <a:solidFill>
                  <a:schemeClr val="tx1"/>
                </a:solidFill>
              </a:rPr>
              <a:t>- / kryje všechna ostatní slovesa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933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262</TotalTime>
  <Words>690</Words>
  <Application>Microsoft Office PowerPoint</Application>
  <PresentationFormat>Vlastní</PresentationFormat>
  <Paragraphs>190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Iontový efekt</vt:lpstr>
      <vt:lpstr>Slovesné vzory</vt:lpstr>
      <vt:lpstr>Třída sloves </vt:lpstr>
      <vt:lpstr>1. třída -e</vt:lpstr>
      <vt:lpstr>2. třída -ne</vt:lpstr>
      <vt:lpstr>3. třída -je</vt:lpstr>
      <vt:lpstr>4. třída -í</vt:lpstr>
      <vt:lpstr>5. třída -á</vt:lpstr>
      <vt:lpstr>Algoritmus </vt:lpstr>
      <vt:lpstr>Které vzory poznám hned:</vt:lpstr>
      <vt:lpstr>Na co si dát pozor:</vt:lpstr>
      <vt:lpstr>Nepravidelná slovesa:</vt:lpstr>
      <vt:lpstr>Prezentace aplikace PowerPoint</vt:lpstr>
      <vt:lpstr>Procvičujeme!</vt:lpstr>
      <vt:lpstr>Procvičujeme!</vt:lpstr>
      <vt:lpstr>Procvičujeme!</vt:lpstr>
      <vt:lpstr>Procvičujeme!</vt:lpstr>
      <vt:lpstr>Procvičujeme!</vt:lpstr>
      <vt:lpstr>Procvičujeme!</vt:lpstr>
      <vt:lpstr>Procvičujeme!</vt:lpstr>
      <vt:lpstr>Skrávačky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Skloňování přejatých slov</dc:title>
  <dc:creator>Microsoft</dc:creator>
  <cp:lastModifiedBy>Hantkova Michaela</cp:lastModifiedBy>
  <cp:revision>19</cp:revision>
  <cp:lastPrinted>2016-11-09T06:44:45Z</cp:lastPrinted>
  <dcterms:created xsi:type="dcterms:W3CDTF">2016-11-08T18:19:20Z</dcterms:created>
  <dcterms:modified xsi:type="dcterms:W3CDTF">2017-12-19T08:38:49Z</dcterms:modified>
</cp:coreProperties>
</file>